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9" r:id="rId2"/>
    <p:sldId id="348" r:id="rId3"/>
    <p:sldId id="311" r:id="rId4"/>
    <p:sldId id="341" r:id="rId5"/>
    <p:sldId id="344" r:id="rId6"/>
    <p:sldId id="328" r:id="rId7"/>
    <p:sldId id="337" r:id="rId8"/>
    <p:sldId id="320" r:id="rId9"/>
    <p:sldId id="327" r:id="rId10"/>
    <p:sldId id="326" r:id="rId11"/>
    <p:sldId id="325" r:id="rId12"/>
    <p:sldId id="324" r:id="rId13"/>
    <p:sldId id="323" r:id="rId14"/>
    <p:sldId id="321" r:id="rId15"/>
    <p:sldId id="322" r:id="rId16"/>
    <p:sldId id="338" r:id="rId17"/>
    <p:sldId id="340" r:id="rId18"/>
    <p:sldId id="339" r:id="rId19"/>
    <p:sldId id="329" r:id="rId20"/>
    <p:sldId id="345" r:id="rId21"/>
    <p:sldId id="347" r:id="rId22"/>
    <p:sldId id="335" r:id="rId23"/>
    <p:sldId id="330" r:id="rId24"/>
    <p:sldId id="342" r:id="rId25"/>
    <p:sldId id="331" r:id="rId26"/>
    <p:sldId id="333" r:id="rId27"/>
    <p:sldId id="332" r:id="rId28"/>
    <p:sldId id="336" r:id="rId29"/>
    <p:sldId id="318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33"/>
    <a:srgbClr val="33A8FF"/>
    <a:srgbClr val="6A7584"/>
    <a:srgbClr val="292D33"/>
    <a:srgbClr val="4B61B4"/>
    <a:srgbClr val="3574BE"/>
    <a:srgbClr val="F19B00"/>
    <a:srgbClr val="CE4916"/>
    <a:srgbClr val="2D167E"/>
    <a:srgbClr val="FA4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61575" autoAdjust="0"/>
  </p:normalViewPr>
  <p:slideViewPr>
    <p:cSldViewPr snapToGrid="0">
      <p:cViewPr varScale="1">
        <p:scale>
          <a:sx n="70" d="100"/>
          <a:sy n="70" d="100"/>
        </p:scale>
        <p:origin x="93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studi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days.eu/warsaw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With .NET 9, a new feature called </a:t>
            </a:r>
            <a:r>
              <a:rPr lang="en-US" dirty="0" err="1"/>
              <a:t>HybridCache</a:t>
            </a:r>
            <a:r>
              <a:rPr lang="en-US" dirty="0"/>
              <a:t> is announced.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It’s a new caching which combines multiple caching strategies to maximize performance and scalability.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Improves performance </a:t>
            </a: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scalibity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and allows automatic synchronization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Optimizing Static Asset Delivery</a:t>
            </a:r>
            <a:r>
              <a:rPr lang="en-US" dirty="0"/>
              <a:t> feature introduces the </a:t>
            </a:r>
            <a:r>
              <a:rPr lang="en-US" dirty="0" err="1"/>
              <a:t>MapStaticAssets</a:t>
            </a:r>
            <a:r>
              <a:rPr lang="en-US" dirty="0"/>
              <a:t> middleware.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Assets like CSS, JavaScript and Images are </a:t>
            </a:r>
            <a:r>
              <a:rPr lang="en-US" dirty="0" err="1"/>
              <a:t>precompressed</a:t>
            </a:r>
            <a:r>
              <a:rPr lang="en-US" dirty="0"/>
              <a:t> using </a:t>
            </a:r>
            <a:r>
              <a:rPr lang="en-US" dirty="0" err="1"/>
              <a:t>gzip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a default Razor Pages template, assets like </a:t>
            </a:r>
            <a:r>
              <a:rPr lang="en-US" dirty="0"/>
              <a:t>bootstrap.min.css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and </a:t>
            </a:r>
            <a:r>
              <a:rPr lang="en-US" dirty="0"/>
              <a:t>jquery.js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are compressed by over 80%.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.NET 9, middleware components now support </a:t>
            </a:r>
            <a:r>
              <a:rPr lang="en-US" b="1" dirty="0"/>
              <a:t>keyed dependency injection</a:t>
            </a:r>
            <a:r>
              <a:rPr lang="en-US" dirty="0"/>
              <a:t>, allowing developers to inject specific service instances identified by unique keys directly into middleware classes.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register multiple implementations of the same service type, each associated with a unique key, and inject the desired instance into middleware by specifying the corresponding key.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feature enables more granular control over middleware behavior by allowing different configurations or behaviors based on the injected service instance.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.NET 9 web templates Swagger is removed . Microsoft introduced a new package called </a:t>
            </a:r>
            <a:r>
              <a:rPr lang="en-US" dirty="0" err="1"/>
              <a:t>OpenAPI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Entity Framework Core 9, LINQ-to-SQL translation has been significantly improved, allowing more complex LINQ queries to be accurately converted into SQL.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enhancements reduce runtime errors and optimize database performance, making it easier for developers to write efficient and expressive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9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Berkan is explaining the enhancements of Read-only Primitive Collections in EF Core 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Enis</a:t>
            </a:r>
            <a:r>
              <a:rPr lang="en-US" dirty="0"/>
              <a:t> summarizes the comings with C#13.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Michal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Kokula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wrote an article about AI Bots, WhatsApp, Twilio and ABP.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In this post, he demonstrates how to build a WhatsApp chat bot which uses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ChatGPT’s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conversational AI on top of ABP.IO application template with Twilio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9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Last week, the .NET Conf ‘24 conference was held online.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Lead developer of ABP gave a talk in .NET Conf 2024.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The topic was “Building Modular Applications with ASP.NET Core &amp; ABP”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In his session, he discussed building modular applications and mentioned how </a:t>
            </a:r>
            <a:r>
              <a:rPr lang="en-US" b="0" i="0" u="sng" dirty="0">
                <a:solidFill>
                  <a:srgbClr val="555555"/>
                </a:solidFill>
                <a:effectLst/>
                <a:latin typeface="Open Sans" panose="020B0606030504020204" pitchFamily="34" charset="0"/>
                <a:hlinkClick r:id="rId3"/>
              </a:rPr>
              <a:t>ABP Studio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makes it easier to create fully modular systems with ASP.NET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.</a:t>
            </a:r>
            <a:r>
              <a:rPr lang="en-US" b="0" i="0" u="none" strike="noStrike" dirty="0" err="1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NETDevelopersDays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 2024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on October 22-23 - Warsaw,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Meet developers from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800 attendees with more than 30 speakers were in the conference.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69707B"/>
              </a:solidFill>
              <a:effectLst/>
              <a:latin typeface="Poppins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Gifted an Xbox Series S to an attendee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3 JetBrains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https://admin.abp.io/Raffles/Draw/3a163790-9c7d-69d9-52b3-bb7f2993b4d6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ABP Personal License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https://admin.abp.io/Raffles/Draw/3a163792-2523-f369-3f8f-42d6b4c3af62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8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Before explaining the ABP9 features, I’d like to show you this benchmark result.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Requests per second %15 increased.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Memory usage is down by %93.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So it’s another reason to update to the latest .NET.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Upgrade to .NET 9.0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Aligning with the latest advancements, ABP 9.0 has been upgraded to .NET 9.0.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Extension Property Policy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Extension Property Policy feature allows developers to define custom policies for module entity extension properties.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Wildcard Support for Redirect URLs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9.0 introduces support for wildcards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RedirectAllowedUrls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configurations. This enhancement simplifies the management of permitted redirect URLs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Cloud Storage BLOB Provider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BLOB provider for Google Cloud Storage is implemented.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Enhancements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has been updated to provide better naming conventions for multiple navigation properties to the same entity.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CMS Kit Pro Feedback Feature Improvements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CMS Kit Pro module's feedback feature has been refined to offer a more user-friendly experience. 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3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new features that come with ABP 9 explained in this post.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9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have a migration guide shows how to upgrade your ABP to version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This page contains detailed information about each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 You can see all the closed pull requests for a specific release.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ABP Studio has a standalone deployment cycle </a:t>
            </a:r>
            <a:r>
              <a:rPr lang="en-US"/>
              <a:t>and the Studio </a:t>
            </a:r>
            <a:r>
              <a:rPr lang="en-US" dirty="0"/>
              <a:t>Team frequently release new versions of ABP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There will be a very good discount on ABP PRO licenses. Stay tuned!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ABP Platform is now all compatible with .NET 9.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We’re bringing all the latest features of the latest framework to ABP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implement multi-tenant architecture in Angular applications using ABP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Step-by-step guide to using </a:t>
            </a:r>
            <a:r>
              <a:rPr lang="en-US" dirty="0" err="1"/>
              <a:t>Quartz.Net</a:t>
            </a:r>
            <a:r>
              <a:rPr lang="en-US" dirty="0"/>
              <a:t> in the ABP Framework for handling scheduled tasks and background jobs effectively.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ABP is well-integrated to Quartz. So no need to do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92D33"/>
                </a:solidFill>
                <a:effectLst/>
                <a:latin typeface="Lexend"/>
              </a:rPr>
              <a:t>SignalR</a:t>
            </a:r>
            <a:r>
              <a:rPr lang="en-US" b="0" i="0" dirty="0">
                <a:solidFill>
                  <a:srgbClr val="292D33"/>
                </a:solidFill>
                <a:effectLst/>
                <a:latin typeface="Lexend"/>
              </a:rPr>
              <a:t> comes with trimming and Native AOT support with .NET 9.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20.11.2024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2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4;p1">
            <a:extLst>
              <a:ext uri="{FF2B5EF4-FFF2-40B4-BE49-F238E27FC236}">
                <a16:creationId xmlns:a16="http://schemas.microsoft.com/office/drawing/2014/main" id="{7126C343-62D3-44B2-BB9B-8883B340ACD4}"/>
              </a:ext>
            </a:extLst>
          </p:cNvPr>
          <p:cNvSpPr txBox="1"/>
          <p:nvPr/>
        </p:nvSpPr>
        <p:spPr>
          <a:xfrm>
            <a:off x="374176" y="215192"/>
            <a:ext cx="11443648" cy="97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" name="Google Shape;54;p1">
            <a:extLst>
              <a:ext uri="{FF2B5EF4-FFF2-40B4-BE49-F238E27FC236}">
                <a16:creationId xmlns:a16="http://schemas.microsoft.com/office/drawing/2014/main" id="{25D7B786-F021-4BC1-95D3-8DC9B0052F43}"/>
              </a:ext>
            </a:extLst>
          </p:cNvPr>
          <p:cNvSpPr txBox="1"/>
          <p:nvPr/>
        </p:nvSpPr>
        <p:spPr>
          <a:xfrm>
            <a:off x="767901" y="1185333"/>
            <a:ext cx="8076782" cy="532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C# 13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Libraries &amp; SDK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Aspire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ASP.NET Core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MAUI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Entity Framework Core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Q &amp; A session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Raffle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4CC7F-0E02-4CE7-924A-3394BD91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20" y="3374408"/>
            <a:ext cx="2346174" cy="693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9D8B7C4A-2316-4E69-8981-FE1D414E5FD3}"/>
              </a:ext>
            </a:extLst>
          </p:cNvPr>
          <p:cNvSpPr/>
          <p:nvPr/>
        </p:nvSpPr>
        <p:spPr>
          <a:xfrm>
            <a:off x="8202946" y="1185333"/>
            <a:ext cx="1266654" cy="5185891"/>
          </a:xfrm>
          <a:prstGeom prst="rightBrace">
            <a:avLst>
              <a:gd name="adj1" fmla="val 99582"/>
              <a:gd name="adj2" fmla="val 48646"/>
            </a:avLst>
          </a:prstGeom>
          <a:ln w="50800">
            <a:solidFill>
              <a:srgbClr val="0C013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172679602">
                  <a:custGeom>
                    <a:avLst/>
                    <a:gdLst>
                      <a:gd name="connsiteX0" fmla="*/ 0 w 1788268"/>
                      <a:gd name="connsiteY0" fmla="*/ 0 h 4934547"/>
                      <a:gd name="connsiteX1" fmla="*/ 894134 w 1788268"/>
                      <a:gd name="connsiteY1" fmla="*/ 149016 h 4934547"/>
                      <a:gd name="connsiteX2" fmla="*/ 894134 w 1788268"/>
                      <a:gd name="connsiteY2" fmla="*/ 2318257 h 4934547"/>
                      <a:gd name="connsiteX3" fmla="*/ 1788268 w 1788268"/>
                      <a:gd name="connsiteY3" fmla="*/ 2467273 h 4934547"/>
                      <a:gd name="connsiteX4" fmla="*/ 894134 w 1788268"/>
                      <a:gd name="connsiteY4" fmla="*/ 2616289 h 4934547"/>
                      <a:gd name="connsiteX5" fmla="*/ 894134 w 1788268"/>
                      <a:gd name="connsiteY5" fmla="*/ 4785531 h 4934547"/>
                      <a:gd name="connsiteX6" fmla="*/ 0 w 1788268"/>
                      <a:gd name="connsiteY6" fmla="*/ 4934547 h 4934547"/>
                      <a:gd name="connsiteX7" fmla="*/ 0 w 1788268"/>
                      <a:gd name="connsiteY7" fmla="*/ 0 h 4934547"/>
                      <a:gd name="connsiteX0" fmla="*/ 0 w 1788268"/>
                      <a:gd name="connsiteY0" fmla="*/ 0 h 4934547"/>
                      <a:gd name="connsiteX1" fmla="*/ 894134 w 1788268"/>
                      <a:gd name="connsiteY1" fmla="*/ 149016 h 4934547"/>
                      <a:gd name="connsiteX2" fmla="*/ 894134 w 1788268"/>
                      <a:gd name="connsiteY2" fmla="*/ 2318257 h 4934547"/>
                      <a:gd name="connsiteX3" fmla="*/ 1788268 w 1788268"/>
                      <a:gd name="connsiteY3" fmla="*/ 2467273 h 4934547"/>
                      <a:gd name="connsiteX4" fmla="*/ 894134 w 1788268"/>
                      <a:gd name="connsiteY4" fmla="*/ 2616289 h 4934547"/>
                      <a:gd name="connsiteX5" fmla="*/ 894134 w 1788268"/>
                      <a:gd name="connsiteY5" fmla="*/ 4785531 h 4934547"/>
                      <a:gd name="connsiteX6" fmla="*/ 0 w 1788268"/>
                      <a:gd name="connsiteY6" fmla="*/ 4934547 h 4934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88268" h="4934547" stroke="0" extrusionOk="0">
                        <a:moveTo>
                          <a:pt x="0" y="0"/>
                        </a:moveTo>
                        <a:cubicBezTo>
                          <a:pt x="485551" y="2186"/>
                          <a:pt x="891299" y="73362"/>
                          <a:pt x="894134" y="149016"/>
                        </a:cubicBezTo>
                        <a:cubicBezTo>
                          <a:pt x="766075" y="1034848"/>
                          <a:pt x="1024583" y="1735636"/>
                          <a:pt x="894134" y="2318257"/>
                        </a:cubicBezTo>
                        <a:cubicBezTo>
                          <a:pt x="925508" y="2439637"/>
                          <a:pt x="1325293" y="2462393"/>
                          <a:pt x="1788268" y="2467273"/>
                        </a:cubicBezTo>
                        <a:cubicBezTo>
                          <a:pt x="1295316" y="2469446"/>
                          <a:pt x="903312" y="2526855"/>
                          <a:pt x="894134" y="2616289"/>
                        </a:cubicBezTo>
                        <a:cubicBezTo>
                          <a:pt x="807647" y="3152786"/>
                          <a:pt x="788536" y="3758684"/>
                          <a:pt x="894134" y="4785531"/>
                        </a:cubicBezTo>
                        <a:cubicBezTo>
                          <a:pt x="936506" y="4848788"/>
                          <a:pt x="523162" y="4867995"/>
                          <a:pt x="0" y="4934547"/>
                        </a:cubicBezTo>
                        <a:cubicBezTo>
                          <a:pt x="-118366" y="3538020"/>
                          <a:pt x="79366" y="681039"/>
                          <a:pt x="0" y="0"/>
                        </a:cubicBezTo>
                        <a:close/>
                      </a:path>
                      <a:path w="1788268" h="4934547" fill="none" extrusionOk="0">
                        <a:moveTo>
                          <a:pt x="0" y="0"/>
                        </a:moveTo>
                        <a:cubicBezTo>
                          <a:pt x="488683" y="3801"/>
                          <a:pt x="885748" y="56089"/>
                          <a:pt x="894134" y="149016"/>
                        </a:cubicBezTo>
                        <a:cubicBezTo>
                          <a:pt x="942953" y="393866"/>
                          <a:pt x="823201" y="2028686"/>
                          <a:pt x="894134" y="2318257"/>
                        </a:cubicBezTo>
                        <a:cubicBezTo>
                          <a:pt x="905732" y="2389682"/>
                          <a:pt x="1359052" y="2440937"/>
                          <a:pt x="1788268" y="2467273"/>
                        </a:cubicBezTo>
                        <a:cubicBezTo>
                          <a:pt x="1293551" y="2479499"/>
                          <a:pt x="885691" y="2526195"/>
                          <a:pt x="894134" y="2616289"/>
                        </a:cubicBezTo>
                        <a:cubicBezTo>
                          <a:pt x="772007" y="3263657"/>
                          <a:pt x="828085" y="4148319"/>
                          <a:pt x="894134" y="4785531"/>
                        </a:cubicBezTo>
                        <a:cubicBezTo>
                          <a:pt x="938770" y="4828736"/>
                          <a:pt x="432547" y="4977988"/>
                          <a:pt x="0" y="4934547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E9838-3378-4D6E-AB51-ABF68F1F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166812"/>
            <a:ext cx="114014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69B36-C116-4EEE-A233-D6E66C20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75" y="4332958"/>
            <a:ext cx="2134737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https://abp.io/community/articles/.net-9.0-signalr-supports-trimming-and-native-aot-4oxx0qbs</a:t>
            </a:r>
          </a:p>
        </p:txBody>
      </p:sp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D51B-75F7-424C-BEA8-7C15E7E3B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109662"/>
            <a:ext cx="11468100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611EC-AB98-4F32-85E7-35B174BC8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050" y="4434296"/>
            <a:ext cx="2160000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361950" y="6211669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https://abp.io/community/articles/hybrid-cache-in-.net-9-5s0l2pa6</a:t>
            </a:r>
          </a:p>
        </p:txBody>
      </p:sp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DD0F-B9AD-443E-94CD-5D02E3CA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923421"/>
            <a:ext cx="1137285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322A-98A9-42DE-A567-264A0B0E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74" y="4103033"/>
            <a:ext cx="7003452" cy="20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633D-F394-4D41-8B78-F109506E6704}"/>
              </a:ext>
            </a:extLst>
          </p:cNvPr>
          <p:cNvSpPr txBox="1"/>
          <p:nvPr/>
        </p:nvSpPr>
        <p:spPr>
          <a:xfrm>
            <a:off x="409574" y="6196188"/>
            <a:ext cx="10639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https://abp.io/community/articles/optimizing-static-asset-delivery-feature-in-asp.net-core-9.0-gyv140vb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69D6E-7AC6-4AE4-A8F7-015A9966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48" y="4229484"/>
            <a:ext cx="21219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3634F-FBAE-43DC-9C74-B6F718BE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538287"/>
            <a:ext cx="11334750" cy="378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13B74-D146-45BE-BE6A-6C96F943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331" y="4368845"/>
            <a:ext cx="220408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AD272-6C5E-4891-9DD1-6314DD2F18D5}"/>
              </a:ext>
            </a:extLst>
          </p:cNvPr>
          <p:cNvSpPr txBox="1"/>
          <p:nvPr/>
        </p:nvSpPr>
        <p:spPr>
          <a:xfrm>
            <a:off x="428625" y="6180800"/>
            <a:ext cx="11871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https://abp.io/community/articles/middleware-now-supports-keyed-dependency-injection-in-.net-9-4whni6rx</a:t>
            </a:r>
          </a:p>
        </p:txBody>
      </p:sp>
    </p:spTree>
    <p:extLst>
      <p:ext uri="{BB962C8B-B14F-4D97-AF65-F5344CB8AC3E}">
        <p14:creationId xmlns:p14="http://schemas.microsoft.com/office/powerpoint/2010/main" val="410102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AB2F-D750-4DE2-B97B-5A8DB48C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92" y="4366813"/>
            <a:ext cx="217889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E9DFE-6910-4075-B232-1EBA5472013D}"/>
              </a:ext>
            </a:extLst>
          </p:cNvPr>
          <p:cNvSpPr txBox="1"/>
          <p:nvPr/>
        </p:nvSpPr>
        <p:spPr>
          <a:xfrm>
            <a:off x="714375" y="6195260"/>
            <a:ext cx="1168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https://abp.io/community/articles/builtin-openapi-document-generation-with-.net-9-no-more-swaggerui--au56cck5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D3ED4-BC6D-4097-9407-E2871A9FE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866775"/>
            <a:ext cx="9020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D5EB-B06D-4A52-9FEC-BAD0996C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0"/>
          <a:stretch/>
        </p:blipFill>
        <p:spPr>
          <a:xfrm>
            <a:off x="428625" y="1182733"/>
            <a:ext cx="11027501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9BE3E-2177-4B2E-9E65-3D04CE46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615" y="4349345"/>
            <a:ext cx="214132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311059" y="6250033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https://abp.io/community/articles/ef-core-9-linq-sql-translation-b7pzcj09</a:t>
            </a:r>
          </a:p>
        </p:txBody>
      </p:sp>
    </p:spTree>
    <p:extLst>
      <p:ext uri="{BB962C8B-B14F-4D97-AF65-F5344CB8AC3E}">
        <p14:creationId xmlns:p14="http://schemas.microsoft.com/office/powerpoint/2010/main" val="159804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https://abp.io/community/articles/ef-core-9-readonly-primitive-collections-iy6ztbx8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82157-AE23-4CDB-833B-9D2B6BAF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6" y="1188599"/>
            <a:ext cx="11344275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DDD3A-09CE-48D8-8B2D-C3C9CD1A2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833" y="4274699"/>
            <a:ext cx="21411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https://abp.io/community/articles/c-13-features-1aq5pzuy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99710-F2CF-40BD-BE42-8F9F2642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6" y="1053193"/>
            <a:ext cx="114776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F2B4B-4B89-41C5-90A4-B4D8C0998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003" y="4174688"/>
            <a:ext cx="21797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1655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https://abp.io/community/articles/how-to-create-your-own-ai-bot-on-whatsapp-using-the-abp-framework-c6jgvt9c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E7BBE-0003-449A-A715-AB1879C6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028818"/>
            <a:ext cx="11391900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3FA02-B5F3-4DD3-A68F-493AFE06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436" y="3905368"/>
            <a:ext cx="2147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83665-5A01-489F-A196-C9FFF0DE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9" y="923421"/>
            <a:ext cx="9553031" cy="53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17C86-9A19-42FF-B32A-79C3D9DD7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" t="1890" r="1"/>
          <a:stretch/>
        </p:blipFill>
        <p:spPr>
          <a:xfrm>
            <a:off x="9586769" y="4463142"/>
            <a:ext cx="2136329" cy="21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349-47F6-4C0C-85CF-89372927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 </a:t>
            </a:r>
            <a:r>
              <a:rPr lang="en-US" b="1" dirty="0"/>
              <a:t>JetBrains</a:t>
            </a:r>
            <a:r>
              <a:rPr lang="en-US" dirty="0"/>
              <a:t> for sponsoring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F39C-36F8-4094-A88A-0DD934FA1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06" y="1542197"/>
            <a:ext cx="4797188" cy="47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Sponsored 👉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.NET Developer Days 2024 🌍 Poland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406EC8-C175-495C-8341-FEEBAE3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58" y="1536839"/>
            <a:ext cx="6279850" cy="4711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FCFD90-7607-48EB-BC95-F49E428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9" y="1118129"/>
            <a:ext cx="6284467" cy="471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ADEDF-FEA5-4EAC-A57D-5E5BDC03E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338" y="5111479"/>
            <a:ext cx="1427295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22229" y="624836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https://abp.io/blog/Event-Recap-.NET-Developer-Days-2024</a:t>
            </a:r>
          </a:p>
        </p:txBody>
      </p:sp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strike="sngStrik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B6FD6-E9C5-41CB-92CE-11816B4AF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" r="14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C8BA3-564E-4DFD-80E0-24C927F9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157" y="5619750"/>
            <a:ext cx="109270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E046CC-3583-49CA-8B4D-CCEA39417F30}"/>
              </a:ext>
            </a:extLst>
          </p:cNvPr>
          <p:cNvSpPr txBox="1"/>
          <p:nvPr/>
        </p:nvSpPr>
        <p:spPr>
          <a:xfrm>
            <a:off x="8567792" y="2485298"/>
            <a:ext cx="532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Lexend"/>
            </a:endParaRPr>
          </a:p>
        </p:txBody>
      </p:sp>
      <p:sp>
        <p:nvSpPr>
          <p:cNvPr id="9" name="Metin kutusu 7">
            <a:extLst>
              <a:ext uri="{FF2B5EF4-FFF2-40B4-BE49-F238E27FC236}">
                <a16:creationId xmlns:a16="http://schemas.microsoft.com/office/drawing/2014/main" id="{A42EB018-A716-47B8-AC3C-DFFF743939DB}"/>
              </a:ext>
            </a:extLst>
          </p:cNvPr>
          <p:cNvSpPr txBox="1"/>
          <p:nvPr/>
        </p:nvSpPr>
        <p:spPr>
          <a:xfrm>
            <a:off x="484496" y="338646"/>
            <a:ext cx="789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Lexend" pitchFamily="2" charset="0"/>
              </a:rPr>
              <a:t>ABP 9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193B6-79DB-4004-A502-33022B199C72}"/>
              </a:ext>
            </a:extLst>
          </p:cNvPr>
          <p:cNvSpPr txBox="1"/>
          <p:nvPr/>
        </p:nvSpPr>
        <p:spPr>
          <a:xfrm>
            <a:off x="484496" y="1381373"/>
            <a:ext cx="114397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Upgrade to </a:t>
            </a:r>
            <a:r>
              <a:rPr lang="en-US" sz="4000" b="1" dirty="0">
                <a:latin typeface="Lexend"/>
              </a:rPr>
              <a:t>.NET 9.0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Extension Property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Wildcard Support for Redirect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Google Cloud Storage BLOB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Removal of React Native from Free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ABP Suite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CMS Kit Pro Feedback Feature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08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Improvements Explained 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5FEDA-0A51-4B00-8399-D15F1E9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6" y="1120514"/>
            <a:ext cx="6719990" cy="461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19AC7-8A75-4388-B95C-74D2E1F5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794" y="4359354"/>
            <a:ext cx="224483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58ADF-6F08-43CB-BA62-1F5C0BE6B4A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https://abp.io/blog/announcing-abp-9-0-release-candidate</a:t>
            </a:r>
          </a:p>
        </p:txBody>
      </p:sp>
    </p:spTree>
    <p:extLst>
      <p:ext uri="{BB962C8B-B14F-4D97-AF65-F5344CB8AC3E}">
        <p14:creationId xmlns:p14="http://schemas.microsoft.com/office/powerpoint/2010/main" val="212769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DC04-0960-4CA2-B40B-686D4FE6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35" y="706210"/>
            <a:ext cx="11329401" cy="263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C9432-43F8-4EA3-8963-5EEF91F14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736" y="4332515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88264-B8B3-4909-B2FF-911C5283BE76}"/>
              </a:ext>
            </a:extLst>
          </p:cNvPr>
          <p:cNvSpPr txBox="1"/>
          <p:nvPr/>
        </p:nvSpPr>
        <p:spPr>
          <a:xfrm>
            <a:off x="446314" y="614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https://abp.io/docs/9.0/release-info/migration-guides/abp-9-0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Open-Source Milestone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8FE9E-2C6D-47E1-A862-28B6F6C86C78}"/>
              </a:ext>
            </a:extLst>
          </p:cNvPr>
          <p:cNvSpPr txBox="1"/>
          <p:nvPr/>
        </p:nvSpPr>
        <p:spPr>
          <a:xfrm>
            <a:off x="484496" y="5819700"/>
            <a:ext cx="751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https://github.com/abpframework/abp/milestone/104?closed=1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F08C1-1FFF-4E24-8747-AA16D23F4F0B}"/>
              </a:ext>
            </a:extLst>
          </p:cNvPr>
          <p:cNvSpPr txBox="1"/>
          <p:nvPr/>
        </p:nvSpPr>
        <p:spPr>
          <a:xfrm>
            <a:off x="484496" y="6183400"/>
            <a:ext cx="728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https://github.com/abpframework/abp/milestone/110?closed=1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86ED2-68B7-4A25-82A5-B8869E913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545" y="1159465"/>
            <a:ext cx="1057959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849E7-B141-46CC-9E26-02403D21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45" y="5464366"/>
            <a:ext cx="1089586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4A3B3-EDFA-44B3-8FA0-B1474185A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5" y="1159465"/>
            <a:ext cx="682973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BAE14-2F78-4529-9662-B94DE53B4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71" y="2458535"/>
            <a:ext cx="7024481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04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PRO License Improvements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56C5C-4788-431E-93EF-AB769AEF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199" y="4423972"/>
            <a:ext cx="2192432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E1F8E-C0D7-4149-ACB9-1FF7985E252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https://abp.io/pro-releases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D9D1-196B-4D90-9CF0-BCD34F6F7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30" y="1023582"/>
            <a:ext cx="7989424" cy="48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Studio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6E43-BB4F-485B-8B1D-0BEBE8E846E5}"/>
              </a:ext>
            </a:extLst>
          </p:cNvPr>
          <p:cNvSpPr txBox="1"/>
          <p:nvPr/>
        </p:nvSpPr>
        <p:spPr>
          <a:xfrm>
            <a:off x="484496" y="622728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https://abp.io/docs/latest/studio/release-notes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99DD9-0EE8-4166-8D4F-EEAFCDB2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77" y="4359354"/>
            <a:ext cx="2116427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ECBD6-1E89-4E00-AD92-42BB1555FDA5}"/>
              </a:ext>
            </a:extLst>
          </p:cNvPr>
          <p:cNvSpPr txBox="1"/>
          <p:nvPr/>
        </p:nvSpPr>
        <p:spPr>
          <a:xfrm>
            <a:off x="484496" y="964303"/>
            <a:ext cx="10679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Blazor WebApp UI option for the new startup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Set an execution order for Solution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Automate more details on new service creation for a microservice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multiple concurrent Kubernetes deployment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ABP Suite code-generation for microservice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the module installation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Auto-install 3</a:t>
            </a:r>
            <a:r>
              <a:rPr lang="en-US" sz="2400" baseline="30000" dirty="0">
                <a:latin typeface="Lexend"/>
              </a:rPr>
              <a:t>rd</a:t>
            </a:r>
            <a:r>
              <a:rPr lang="en-US" sz="2400" dirty="0">
                <a:latin typeface="Lexend"/>
              </a:rPr>
              <a:t> party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Better handle long log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Allow to directly create new solutions with ABP’s release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client proxy generation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Intel processors for 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ARM chipset for 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330626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09389D-5774-43E6-9DD3-97E6A3341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33" y="2190198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Today’s Gifts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FF29EF-4A95-4CB0-B7FD-D148BB7405C8}"/>
              </a:ext>
            </a:extLst>
          </p:cNvPr>
          <p:cNvGrpSpPr/>
          <p:nvPr/>
        </p:nvGrpSpPr>
        <p:grpSpPr>
          <a:xfrm>
            <a:off x="622936" y="1099181"/>
            <a:ext cx="9735910" cy="2160000"/>
            <a:chOff x="622936" y="1274387"/>
            <a:chExt cx="9735910" cy="216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2236C3-9E4E-4DEC-8A6E-BC57377D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9644" y="1418769"/>
              <a:ext cx="178919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9AE8AD-B9B1-4DF1-B7F8-6F0C457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375" y="1438660"/>
              <a:ext cx="7442943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293884-6337-4730-A97E-D5F4896C71DE}"/>
                </a:ext>
              </a:extLst>
            </p:cNvPr>
            <p:cNvSpPr/>
            <p:nvPr/>
          </p:nvSpPr>
          <p:spPr>
            <a:xfrm>
              <a:off x="622936" y="1274387"/>
              <a:ext cx="9735910" cy="21600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1B9586-556A-4BEC-9A89-1EB11E55D90A}"/>
              </a:ext>
            </a:extLst>
          </p:cNvPr>
          <p:cNvGrpSpPr/>
          <p:nvPr/>
        </p:nvGrpSpPr>
        <p:grpSpPr>
          <a:xfrm>
            <a:off x="622935" y="3312972"/>
            <a:ext cx="9735911" cy="2160000"/>
            <a:chOff x="622935" y="3312972"/>
            <a:chExt cx="9735911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1F254-2F71-4CC0-A45E-6D84E047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644" y="3493015"/>
              <a:ext cx="1816314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AB576-492A-44A8-9097-C4BB80CF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76" y="3510028"/>
              <a:ext cx="7442943" cy="180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A0A148-44C9-4D60-BB1F-0DB0C6A75D8E}"/>
                </a:ext>
              </a:extLst>
            </p:cNvPr>
            <p:cNvSpPr/>
            <p:nvPr/>
          </p:nvSpPr>
          <p:spPr>
            <a:xfrm>
              <a:off x="622935" y="3312972"/>
              <a:ext cx="9735911" cy="2160000"/>
            </a:xfrm>
            <a:prstGeom prst="rect">
              <a:avLst/>
            </a:prstGeom>
            <a:noFill/>
            <a:ln w="38100" cap="flat" cmpd="sng" algn="ctr">
              <a:solidFill>
                <a:srgbClr val="4B61B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tin kutusu 7">
            <a:extLst>
              <a:ext uri="{FF2B5EF4-FFF2-40B4-BE49-F238E27FC236}">
                <a16:creationId xmlns:a16="http://schemas.microsoft.com/office/drawing/2014/main" id="{B55D7735-E59F-463B-8CCE-A9EDB385ECF9}"/>
              </a:ext>
            </a:extLst>
          </p:cNvPr>
          <p:cNvSpPr txBox="1"/>
          <p:nvPr/>
        </p:nvSpPr>
        <p:spPr>
          <a:xfrm>
            <a:off x="2415241" y="5805863"/>
            <a:ext cx="589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https://abp.io/community/raffles</a:t>
            </a:r>
            <a:endParaRPr lang="en-US" sz="3200" i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26" name="Metin kutusu 7">
            <a:extLst>
              <a:ext uri="{FF2B5EF4-FFF2-40B4-BE49-F238E27FC236}">
                <a16:creationId xmlns:a16="http://schemas.microsoft.com/office/drawing/2014/main" id="{3F5264F6-9388-4008-9B5E-3ADF9ED4C23C}"/>
              </a:ext>
            </a:extLst>
          </p:cNvPr>
          <p:cNvSpPr txBox="1"/>
          <p:nvPr/>
        </p:nvSpPr>
        <p:spPr>
          <a:xfrm>
            <a:off x="8689556" y="5840418"/>
            <a:ext cx="315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closes at </a:t>
            </a:r>
            <a:r>
              <a:rPr lang="en-US" sz="2800" dirty="0">
                <a:solidFill>
                  <a:srgbClr val="FF0000"/>
                </a:solidFill>
                <a:latin typeface="Lexend" pitchFamily="2" charset="0"/>
              </a:rPr>
              <a:t>17:45</a:t>
            </a:r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UTC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70368B5-2D5B-4C75-9CBD-0452D409502D}"/>
              </a:ext>
            </a:extLst>
          </p:cNvPr>
          <p:cNvSpPr/>
          <p:nvPr/>
        </p:nvSpPr>
        <p:spPr>
          <a:xfrm rot="9629155" flipH="1">
            <a:off x="10654697" y="1288715"/>
            <a:ext cx="1019630" cy="1946689"/>
          </a:xfrm>
          <a:prstGeom prst="curvedLeftArrow">
            <a:avLst>
              <a:gd name="adj1" fmla="val 14747"/>
              <a:gd name="adj2" fmla="val 43665"/>
              <a:gd name="adj3" fmla="val 52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F6380A78-2676-45F2-BD3B-7199AA9C4E5F}"/>
              </a:ext>
            </a:extLst>
          </p:cNvPr>
          <p:cNvSpPr/>
          <p:nvPr/>
        </p:nvSpPr>
        <p:spPr>
          <a:xfrm rot="1485036">
            <a:off x="10640352" y="3288721"/>
            <a:ext cx="990728" cy="1993068"/>
          </a:xfrm>
          <a:prstGeom prst="curvedLeftArrow">
            <a:avLst>
              <a:gd name="adj1" fmla="val 19344"/>
              <a:gd name="adj2" fmla="val 69014"/>
              <a:gd name="adj3" fmla="val 39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486AA-0E4C-4A7A-9AAB-D681D0C3F460}"/>
              </a:ext>
            </a:extLst>
          </p:cNvPr>
          <p:cNvSpPr/>
          <p:nvPr/>
        </p:nvSpPr>
        <p:spPr>
          <a:xfrm>
            <a:off x="622935" y="5836641"/>
            <a:ext cx="23270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 visit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02C60-2FD6-4190-83B9-B1B2FA42BAB7}"/>
              </a:ext>
            </a:extLst>
          </p:cNvPr>
          <p:cNvSpPr/>
          <p:nvPr/>
        </p:nvSpPr>
        <p:spPr>
          <a:xfrm rot="5400000">
            <a:off x="9486318" y="2976028"/>
            <a:ext cx="25598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Sca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 QR codes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972B-DEE3-4D13-8EA1-9EB9667C1B13}"/>
              </a:ext>
            </a:extLst>
          </p:cNvPr>
          <p:cNvSpPr txBox="1"/>
          <p:nvPr/>
        </p:nvSpPr>
        <p:spPr>
          <a:xfrm>
            <a:off x="1830026" y="5836641"/>
            <a:ext cx="77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34080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Black Friday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4E93D-00D3-44DB-B516-68E2C166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7CDAF-BBEE-45C9-BBD1-5D420FFB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021393"/>
            <a:ext cx="9594396" cy="496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545B4-1296-48CC-9B15-637C414D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80" y="4400957"/>
            <a:ext cx="2153628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https://abp.io/community/articles/abp-now-supports-.net-9-zpkznc4f</a:t>
            </a:r>
          </a:p>
        </p:txBody>
      </p:sp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ABB7E-7DED-4D02-87C8-61617134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666875"/>
            <a:ext cx="11715750" cy="352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0FB3E8-0452-4198-A0E7-39979ED1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458" y="4468787"/>
            <a:ext cx="216656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https://abp.io/community/articles/multitenancy-support-in-angular-apps-with-abp.io-lw9l36c5</a:t>
            </a:r>
          </a:p>
        </p:txBody>
      </p:sp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CF6A0-A5BB-42A1-890B-DF29524C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52141"/>
            <a:ext cx="11353800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3ED9F-A487-4FC4-978A-886B03A3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423" y="4419286"/>
            <a:ext cx="2107477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https://abp.io/community/articles/configure-quartz.net-in-abp-framework-3bveq4y1</a:t>
            </a:r>
          </a:p>
        </p:txBody>
      </p:sp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3DEE6-AF13-4B85-B99B-8F4B4499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176337"/>
            <a:ext cx="11477625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EB1A9-8C53-4C9A-8671-D4429848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298" y="4440010"/>
            <a:ext cx="217851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357187" y="6230678"/>
            <a:ext cx="905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https://abp.io/community/articles/.net-aspire-9.0-features-q7nojisw</a:t>
            </a:r>
          </a:p>
        </p:txBody>
      </p:sp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1359</Words>
  <Application>Microsoft Office PowerPoint</Application>
  <PresentationFormat>Widescreen</PresentationFormat>
  <Paragraphs>177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Euclid Circular B</vt:lpstr>
      <vt:lpstr>Lexend</vt:lpstr>
      <vt:lpstr>Open Sans</vt:lpstr>
      <vt:lpstr>Poppins</vt:lpstr>
      <vt:lpstr>Poppins Medium</vt:lpstr>
      <vt:lpstr>Office Teması</vt:lpstr>
      <vt:lpstr>PowerPoint Presentation</vt:lpstr>
      <vt:lpstr>Thanks to JetBrains for sponsoring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411</cp:revision>
  <dcterms:created xsi:type="dcterms:W3CDTF">2023-08-29T10:33:10Z</dcterms:created>
  <dcterms:modified xsi:type="dcterms:W3CDTF">2024-11-20T11:11:23Z</dcterms:modified>
</cp:coreProperties>
</file>